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65" r:id="rId4"/>
    <p:sldId id="259" r:id="rId5"/>
    <p:sldId id="258" r:id="rId6"/>
    <p:sldId id="260" r:id="rId7"/>
    <p:sldId id="261" r:id="rId8"/>
    <p:sldId id="262" r:id="rId9"/>
    <p:sldId id="267" r:id="rId10"/>
    <p:sldId id="266" r:id="rId11"/>
    <p:sldId id="263"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7" d="100"/>
          <a:sy n="77" d="100"/>
        </p:scale>
        <p:origin x="23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2/25/2022</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6065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2/25/2022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53089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2/25/2022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06067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2/25/2022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76068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2/25/2022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2914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2/25/2022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76238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2/25/2022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88023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2/25/2022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40829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2/25/2022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8785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2/25/2022</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6871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2/25/2022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41759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2/25/2022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94283678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7" r:id="rId6"/>
    <p:sldLayoutId id="2147483702" r:id="rId7"/>
    <p:sldLayoutId id="2147483703" r:id="rId8"/>
    <p:sldLayoutId id="2147483704" r:id="rId9"/>
    <p:sldLayoutId id="2147483706" r:id="rId10"/>
    <p:sldLayoutId id="21474837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A227FA-8D04-477E-8BC2-50CB219784C2}"/>
              </a:ext>
            </a:extLst>
          </p:cNvPr>
          <p:cNvSpPr>
            <a:spLocks noGrp="1"/>
          </p:cNvSpPr>
          <p:nvPr>
            <p:ph type="ctrTitle"/>
          </p:nvPr>
        </p:nvSpPr>
        <p:spPr>
          <a:xfrm>
            <a:off x="7848600" y="1122363"/>
            <a:ext cx="4023360" cy="3204134"/>
          </a:xfrm>
        </p:spPr>
        <p:txBody>
          <a:bodyPr anchor="b">
            <a:normAutofit/>
          </a:bodyPr>
          <a:lstStyle/>
          <a:p>
            <a:r>
              <a:rPr lang="en-US" sz="4800" dirty="0"/>
              <a:t>Brain Computer Interface(BCI)</a:t>
            </a:r>
            <a:endParaRPr lang="en-IN" sz="4800" dirty="0"/>
          </a:p>
        </p:txBody>
      </p:sp>
      <p:sp>
        <p:nvSpPr>
          <p:cNvPr id="3" name="Subtitle 2">
            <a:extLst>
              <a:ext uri="{FF2B5EF4-FFF2-40B4-BE49-F238E27FC236}">
                <a16:creationId xmlns:a16="http://schemas.microsoft.com/office/drawing/2014/main" id="{118C47EC-87BB-40A6-8D9B-97A29DEAEF75}"/>
              </a:ext>
            </a:extLst>
          </p:cNvPr>
          <p:cNvSpPr>
            <a:spLocks noGrp="1"/>
          </p:cNvSpPr>
          <p:nvPr>
            <p:ph type="subTitle" idx="1"/>
          </p:nvPr>
        </p:nvSpPr>
        <p:spPr>
          <a:xfrm>
            <a:off x="7848600" y="4872922"/>
            <a:ext cx="4023360" cy="1208141"/>
          </a:xfrm>
        </p:spPr>
        <p:txBody>
          <a:bodyPr>
            <a:normAutofit/>
          </a:bodyPr>
          <a:lstStyle/>
          <a:p>
            <a:pPr>
              <a:lnSpc>
                <a:spcPct val="100000"/>
              </a:lnSpc>
            </a:pPr>
            <a:r>
              <a:rPr lang="en-US" sz="2000" dirty="0"/>
              <a:t>Project under guidance of </a:t>
            </a:r>
            <a:r>
              <a:rPr lang="en-US" sz="2000" b="1" i="1" dirty="0"/>
              <a:t>Mrs. </a:t>
            </a:r>
            <a:r>
              <a:rPr lang="en-US" sz="2000" b="1" i="1" dirty="0" err="1"/>
              <a:t>Akansha</a:t>
            </a:r>
            <a:r>
              <a:rPr lang="en-US" sz="2000" b="1" i="1" dirty="0"/>
              <a:t> Gupta</a:t>
            </a:r>
          </a:p>
          <a:p>
            <a:pPr>
              <a:lnSpc>
                <a:spcPct val="100000"/>
              </a:lnSpc>
            </a:pPr>
            <a:r>
              <a:rPr lang="en-US" sz="2000" dirty="0"/>
              <a:t>Presented By: </a:t>
            </a:r>
            <a:r>
              <a:rPr lang="en-US" sz="2000" b="1" i="1" dirty="0"/>
              <a:t>Karan Agarwal</a:t>
            </a:r>
            <a:endParaRPr lang="en-US" sz="2000" b="1" dirty="0"/>
          </a:p>
          <a:p>
            <a:pPr>
              <a:lnSpc>
                <a:spcPct val="100000"/>
              </a:lnSpc>
            </a:pPr>
            <a:endParaRPr lang="en-IN" sz="2000" dirty="0"/>
          </a:p>
        </p:txBody>
      </p:sp>
      <p:pic>
        <p:nvPicPr>
          <p:cNvPr id="4" name="Video 3">
            <a:extLst>
              <a:ext uri="{FF2B5EF4-FFF2-40B4-BE49-F238E27FC236}">
                <a16:creationId xmlns:a16="http://schemas.microsoft.com/office/drawing/2014/main" id="{C34E5C32-A8E5-4FEF-AB1F-DEA54129BE7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59" r="-1" b="-1"/>
          <a:stretch/>
        </p:blipFill>
        <p:spPr>
          <a:xfrm>
            <a:off x="316992" y="1374112"/>
            <a:ext cx="7053626" cy="3957388"/>
          </a:xfrm>
          <a:prstGeom prst="rect">
            <a:avLst/>
          </a:prstGeom>
        </p:spPr>
      </p:pic>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92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0B25-6464-4A1C-9BB2-6CA69404AD3F}"/>
              </a:ext>
            </a:extLst>
          </p:cNvPr>
          <p:cNvSpPr>
            <a:spLocks noGrp="1"/>
          </p:cNvSpPr>
          <p:nvPr>
            <p:ph type="title"/>
          </p:nvPr>
        </p:nvSpPr>
        <p:spPr/>
        <p:txBody>
          <a:bodyPr/>
          <a:lstStyle/>
          <a:p>
            <a:r>
              <a:rPr lang="en-US" dirty="0"/>
              <a:t>Future of BCI</a:t>
            </a:r>
            <a:endParaRPr lang="en-IN" dirty="0"/>
          </a:p>
        </p:txBody>
      </p:sp>
      <p:sp>
        <p:nvSpPr>
          <p:cNvPr id="3" name="Content Placeholder 2">
            <a:extLst>
              <a:ext uri="{FF2B5EF4-FFF2-40B4-BE49-F238E27FC236}">
                <a16:creationId xmlns:a16="http://schemas.microsoft.com/office/drawing/2014/main" id="{33ECB823-2C44-4988-9764-85054E2A761F}"/>
              </a:ext>
            </a:extLst>
          </p:cNvPr>
          <p:cNvSpPr>
            <a:spLocks noGrp="1"/>
          </p:cNvSpPr>
          <p:nvPr>
            <p:ph idx="1"/>
          </p:nvPr>
        </p:nvSpPr>
        <p:spPr/>
        <p:txBody>
          <a:bodyPr>
            <a:normAutofit fontScale="70000" lnSpcReduction="20000"/>
          </a:bodyPr>
          <a:lstStyle/>
          <a:p>
            <a:r>
              <a:rPr lang="en-US" dirty="0"/>
              <a:t>Facebook started hiring Brain Computer Interface Engineers and neural imaging engineers in April 2017, to work on a 2-year B8 project using machine learning and neuroimaging. The plan is to use optical imaging for scanning the brain to detect the speaking in the head and translate it into text.</a:t>
            </a:r>
          </a:p>
          <a:p>
            <a:r>
              <a:rPr lang="en-US" dirty="0"/>
              <a:t>Elon Musk’s </a:t>
            </a:r>
            <a:r>
              <a:rPr lang="en-US" dirty="0" err="1"/>
              <a:t>Neuralink</a:t>
            </a:r>
            <a:r>
              <a:rPr lang="en-US" dirty="0"/>
              <a:t> was publicly launched in March 2017. The announcement was made the day after Facebook announced its BCI project. Elon Musk has referred few times to a “neural lace”, an AI layer which would augment human brain’s abilities. In a detailed report on the website Wait but why, they refer to it as a “Wizard Hat”. It would be a “third layer” which would complement the other two: the limbic system and the cortex. The main idea of its creator is to build implantable devices to help humans keeping up with the raise of Artificial intelligence.</a:t>
            </a:r>
          </a:p>
          <a:p>
            <a:endParaRPr lang="en-IN" dirty="0"/>
          </a:p>
        </p:txBody>
      </p:sp>
    </p:spTree>
    <p:extLst>
      <p:ext uri="{BB962C8B-B14F-4D97-AF65-F5344CB8AC3E}">
        <p14:creationId xmlns:p14="http://schemas.microsoft.com/office/powerpoint/2010/main" val="3089477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14C9E-D3B4-4E4A-AF1C-92F2D600840F}"/>
              </a:ext>
            </a:extLst>
          </p:cNvPr>
          <p:cNvSpPr>
            <a:spLocks noGrp="1"/>
          </p:cNvSpPr>
          <p:nvPr>
            <p:ph type="title"/>
          </p:nvPr>
        </p:nvSpPr>
        <p:spPr/>
        <p:txBody>
          <a:bodyPr/>
          <a:lstStyle/>
          <a:p>
            <a:r>
              <a:rPr lang="en-US" dirty="0"/>
              <a:t>Further Enhancement of the Project</a:t>
            </a:r>
            <a:endParaRPr lang="en-IN" dirty="0"/>
          </a:p>
        </p:txBody>
      </p:sp>
      <p:sp>
        <p:nvSpPr>
          <p:cNvPr id="3" name="Content Placeholder 2">
            <a:extLst>
              <a:ext uri="{FF2B5EF4-FFF2-40B4-BE49-F238E27FC236}">
                <a16:creationId xmlns:a16="http://schemas.microsoft.com/office/drawing/2014/main" id="{9C1C2C05-947E-4845-A58E-C66CB1E2D16C}"/>
              </a:ext>
            </a:extLst>
          </p:cNvPr>
          <p:cNvSpPr>
            <a:spLocks noGrp="1"/>
          </p:cNvSpPr>
          <p:nvPr>
            <p:ph idx="1"/>
          </p:nvPr>
        </p:nvSpPr>
        <p:spPr/>
        <p:txBody>
          <a:bodyPr>
            <a:normAutofit fontScale="62500" lnSpcReduction="20000"/>
          </a:bodyPr>
          <a:lstStyle/>
          <a:p>
            <a:r>
              <a:rPr lang="en-US" dirty="0"/>
              <a:t>Nowadays, several brain signals such as Steady-State Visual Evoked Potential (SSVEP), P300 evoked potential is employed for motor function rehabilitation.</a:t>
            </a:r>
          </a:p>
          <a:p>
            <a:r>
              <a:rPr lang="en-US" dirty="0"/>
              <a:t>If the patient has an injury in the brain (e.g., stroke), the function of damaged part of the brain can be transferred to another part of the brain based on the demand to produce recovery of behavioral or physiological processes (i.e., brain reorganization).</a:t>
            </a:r>
          </a:p>
          <a:p>
            <a:r>
              <a:rPr lang="en-US" dirty="0"/>
              <a:t>A robotic arm is the most promising application of our algorithm because of its deterministic output about motor development. The robotic arm together, with our algorithm, can mimic the functions of the natural arm according to the classified outputs.</a:t>
            </a:r>
          </a:p>
          <a:p>
            <a:r>
              <a:rPr lang="en-US" dirty="0"/>
              <a:t>Self-independent rehabilitation robots which exploit neuroplasticity by a physiological limb muscle activation that can be achieved through functional arm/hand and leg movement exercises and the activation of appropriate peripheral receptors.</a:t>
            </a:r>
          </a:p>
          <a:p>
            <a:endParaRPr lang="en-IN" dirty="0"/>
          </a:p>
        </p:txBody>
      </p:sp>
    </p:spTree>
    <p:extLst>
      <p:ext uri="{BB962C8B-B14F-4D97-AF65-F5344CB8AC3E}">
        <p14:creationId xmlns:p14="http://schemas.microsoft.com/office/powerpoint/2010/main" val="1624051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Freeform: Shape 28">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30">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CC83B63-F090-4DC6-BAAE-2952E0E35B3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Thank you</a:t>
            </a:r>
            <a:endParaRPr lang="en-US" sz="4800" dirty="0"/>
          </a:p>
        </p:txBody>
      </p:sp>
      <p:sp>
        <p:nvSpPr>
          <p:cNvPr id="39" name="Rectangle 3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Smiling Face with No Fill">
            <a:extLst>
              <a:ext uri="{FF2B5EF4-FFF2-40B4-BE49-F238E27FC236}">
                <a16:creationId xmlns:a16="http://schemas.microsoft.com/office/drawing/2014/main" id="{AE364982-A4F5-4A79-A579-5DF48937C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1084" y="625684"/>
            <a:ext cx="5455380" cy="5455380"/>
          </a:xfrm>
          <a:prstGeom prst="rect">
            <a:avLst/>
          </a:prstGeom>
        </p:spPr>
      </p:pic>
    </p:spTree>
    <p:extLst>
      <p:ext uri="{BB962C8B-B14F-4D97-AF65-F5344CB8AC3E}">
        <p14:creationId xmlns:p14="http://schemas.microsoft.com/office/powerpoint/2010/main" val="2340645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B06A0-2202-40AF-B8AC-9F21FD2E4D55}"/>
              </a:ext>
            </a:extLst>
          </p:cNvPr>
          <p:cNvSpPr>
            <a:spLocks noGrp="1"/>
          </p:cNvSpPr>
          <p:nvPr>
            <p:ph type="title"/>
          </p:nvPr>
        </p:nvSpPr>
        <p:spPr/>
        <p:txBody>
          <a:bodyPr/>
          <a:lstStyle/>
          <a:p>
            <a:r>
              <a:rPr lang="en-US" dirty="0"/>
              <a:t>Introduction to BCI</a:t>
            </a:r>
            <a:endParaRPr lang="en-IN" dirty="0"/>
          </a:p>
        </p:txBody>
      </p:sp>
      <p:sp>
        <p:nvSpPr>
          <p:cNvPr id="3" name="Content Placeholder 2">
            <a:extLst>
              <a:ext uri="{FF2B5EF4-FFF2-40B4-BE49-F238E27FC236}">
                <a16:creationId xmlns:a16="http://schemas.microsoft.com/office/drawing/2014/main" id="{7F37B451-AF14-4C21-BD72-3DCA3244246B}"/>
              </a:ext>
            </a:extLst>
          </p:cNvPr>
          <p:cNvSpPr>
            <a:spLocks noGrp="1"/>
          </p:cNvSpPr>
          <p:nvPr>
            <p:ph idx="1"/>
          </p:nvPr>
        </p:nvSpPr>
        <p:spPr/>
        <p:txBody>
          <a:bodyPr>
            <a:normAutofit lnSpcReduction="10000"/>
          </a:bodyPr>
          <a:lstStyle/>
          <a:p>
            <a:r>
              <a:rPr lang="en-US" dirty="0"/>
              <a:t>Brain-Computer Interface is a system that allows users to interact with the computer, where the device predicts the abstract aspects of cognitive state with brain signals such as Electroencephalography (EEG). This system, also called Brain-Machine Interface (BMI), is often combined with an AI-powered algorithm that allows users to harness brain states to execute instruments such as speller programs, wheelchairs, virtual games, and other assistive devices.</a:t>
            </a:r>
            <a:endParaRPr lang="en-IN" dirty="0"/>
          </a:p>
        </p:txBody>
      </p:sp>
    </p:spTree>
    <p:extLst>
      <p:ext uri="{BB962C8B-B14F-4D97-AF65-F5344CB8AC3E}">
        <p14:creationId xmlns:p14="http://schemas.microsoft.com/office/powerpoint/2010/main" val="2147147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76FEF-1AEC-46AF-9415-84519273AC91}"/>
              </a:ext>
            </a:extLst>
          </p:cNvPr>
          <p:cNvSpPr>
            <a:spLocks noGrp="1"/>
          </p:cNvSpPr>
          <p:nvPr>
            <p:ph type="title"/>
          </p:nvPr>
        </p:nvSpPr>
        <p:spPr/>
        <p:txBody>
          <a:bodyPr/>
          <a:lstStyle/>
          <a:p>
            <a:r>
              <a:rPr lang="en-US" dirty="0"/>
              <a:t>Steps to make a BCI</a:t>
            </a:r>
            <a:endParaRPr lang="en-IN" dirty="0"/>
          </a:p>
        </p:txBody>
      </p:sp>
      <p:sp>
        <p:nvSpPr>
          <p:cNvPr id="3" name="Content Placeholder 2">
            <a:extLst>
              <a:ext uri="{FF2B5EF4-FFF2-40B4-BE49-F238E27FC236}">
                <a16:creationId xmlns:a16="http://schemas.microsoft.com/office/drawing/2014/main" id="{E1F00BEC-F972-4B76-8649-6D7092089C53}"/>
              </a:ext>
            </a:extLst>
          </p:cNvPr>
          <p:cNvSpPr>
            <a:spLocks noGrp="1"/>
          </p:cNvSpPr>
          <p:nvPr>
            <p:ph idx="1"/>
          </p:nvPr>
        </p:nvSpPr>
        <p:spPr/>
        <p:txBody>
          <a:bodyPr/>
          <a:lstStyle/>
          <a:p>
            <a:r>
              <a:rPr lang="en-IN" b="1" dirty="0"/>
              <a:t>Signal acquisition</a:t>
            </a:r>
          </a:p>
          <a:p>
            <a:r>
              <a:rPr lang="en-IN" b="1" dirty="0"/>
              <a:t>Pre-processing</a:t>
            </a:r>
          </a:p>
          <a:p>
            <a:r>
              <a:rPr lang="en-IN" b="1" dirty="0"/>
              <a:t>Feature Extraction</a:t>
            </a:r>
          </a:p>
          <a:p>
            <a:r>
              <a:rPr lang="en-IN" b="1" dirty="0"/>
              <a:t>Classification</a:t>
            </a:r>
          </a:p>
          <a:p>
            <a:r>
              <a:rPr lang="en-IN" b="1" dirty="0"/>
              <a:t>Translation</a:t>
            </a:r>
          </a:p>
          <a:p>
            <a:r>
              <a:rPr lang="en-IN" b="1" dirty="0"/>
              <a:t>Feedback device</a:t>
            </a:r>
          </a:p>
          <a:p>
            <a:endParaRPr lang="en-IN" b="1" dirty="0"/>
          </a:p>
        </p:txBody>
      </p:sp>
    </p:spTree>
    <p:extLst>
      <p:ext uri="{BB962C8B-B14F-4D97-AF65-F5344CB8AC3E}">
        <p14:creationId xmlns:p14="http://schemas.microsoft.com/office/powerpoint/2010/main" val="1076475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583C-A98B-44E9-93B2-6CE775620FA9}"/>
              </a:ext>
            </a:extLst>
          </p:cNvPr>
          <p:cNvSpPr>
            <a:spLocks noGrp="1"/>
          </p:cNvSpPr>
          <p:nvPr>
            <p:ph type="title"/>
          </p:nvPr>
        </p:nvSpPr>
        <p:spPr/>
        <p:txBody>
          <a:bodyPr/>
          <a:lstStyle/>
          <a:p>
            <a:r>
              <a:rPr lang="en-US" dirty="0"/>
              <a:t>Objective of this project</a:t>
            </a:r>
            <a:endParaRPr lang="en-IN" dirty="0"/>
          </a:p>
        </p:txBody>
      </p:sp>
      <p:sp>
        <p:nvSpPr>
          <p:cNvPr id="3" name="Content Placeholder 2">
            <a:extLst>
              <a:ext uri="{FF2B5EF4-FFF2-40B4-BE49-F238E27FC236}">
                <a16:creationId xmlns:a16="http://schemas.microsoft.com/office/drawing/2014/main" id="{26205C6A-7623-4707-B697-47CC632497F1}"/>
              </a:ext>
            </a:extLst>
          </p:cNvPr>
          <p:cNvSpPr>
            <a:spLocks noGrp="1"/>
          </p:cNvSpPr>
          <p:nvPr>
            <p:ph idx="1"/>
          </p:nvPr>
        </p:nvSpPr>
        <p:spPr/>
        <p:txBody>
          <a:bodyPr>
            <a:normAutofit fontScale="62500" lnSpcReduction="20000"/>
          </a:bodyPr>
          <a:lstStyle/>
          <a:p>
            <a:r>
              <a:rPr lang="en-US" dirty="0"/>
              <a:t>To overcome the pathological shortcomings of the human body, such as neuromuscular disorders, through technology.</a:t>
            </a:r>
          </a:p>
          <a:p>
            <a:r>
              <a:rPr lang="en-US" dirty="0"/>
              <a:t>Helping motor deficit patients by using the neuroplastic through BCI.</a:t>
            </a:r>
          </a:p>
          <a:p>
            <a:r>
              <a:rPr lang="en-US" dirty="0"/>
              <a:t>I have taken the approach of utilizing deep learning algorithms in order to attempt to reduce time delay caused by software or algorithms.</a:t>
            </a:r>
          </a:p>
          <a:p>
            <a:r>
              <a:rPr lang="en-US" dirty="0"/>
              <a:t>Numerous algorithms and traditional approaches were investigated, computationally accurate the algorithms failed to show robust performance in real-world scenarios.</a:t>
            </a:r>
          </a:p>
          <a:p>
            <a:r>
              <a:rPr lang="en-US" dirty="0"/>
              <a:t>Main reason for this was the delay between real-time learning and execution of physical tasks like moving an arm in a direction.</a:t>
            </a:r>
          </a:p>
          <a:p>
            <a:r>
              <a:rPr lang="en-US" dirty="0"/>
              <a:t>This drawback can be bested by focusing on more complex deep learning networks which are proven to be faster than traditional approaches and become more accurate with parameter and code optimization due to their flexible computational structure.</a:t>
            </a:r>
            <a:endParaRPr lang="en-IN" dirty="0"/>
          </a:p>
        </p:txBody>
      </p:sp>
    </p:spTree>
    <p:extLst>
      <p:ext uri="{BB962C8B-B14F-4D97-AF65-F5344CB8AC3E}">
        <p14:creationId xmlns:p14="http://schemas.microsoft.com/office/powerpoint/2010/main" val="874884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6" name="Freeform: Shape 65">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8" name="Freeform: Shape 67">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C78347-8D4D-46B9-8C48-4DD743A1F983}"/>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a:t>Data Acquisition and Analysis</a:t>
            </a:r>
          </a:p>
        </p:txBody>
      </p:sp>
      <p:sp>
        <p:nvSpPr>
          <p:cNvPr id="70" name="Rectangle 69">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Content Placeholder 60">
            <a:extLst>
              <a:ext uri="{FF2B5EF4-FFF2-40B4-BE49-F238E27FC236}">
                <a16:creationId xmlns:a16="http://schemas.microsoft.com/office/drawing/2014/main" id="{C7E30DBC-8158-463E-8576-DB4398567874}"/>
              </a:ext>
            </a:extLst>
          </p:cNvPr>
          <p:cNvSpPr>
            <a:spLocks noGrp="1"/>
          </p:cNvSpPr>
          <p:nvPr>
            <p:ph idx="1"/>
          </p:nvPr>
        </p:nvSpPr>
        <p:spPr>
          <a:xfrm>
            <a:off x="371093" y="2718054"/>
            <a:ext cx="3951525" cy="3207258"/>
          </a:xfrm>
        </p:spPr>
        <p:txBody>
          <a:bodyPr anchor="t">
            <a:normAutofit fontScale="92500"/>
          </a:bodyPr>
          <a:lstStyle/>
          <a:p>
            <a:r>
              <a:rPr lang="en-US" sz="2800" dirty="0"/>
              <a:t>This dataset is obtained from CNGB Sequence Archive (CNSA) which contains EMG dataset of 52 subjects, location of the 3D EEG electrodes.</a:t>
            </a:r>
            <a:endParaRPr lang="en-US" sz="1700" dirty="0"/>
          </a:p>
        </p:txBody>
      </p:sp>
      <p:pic>
        <p:nvPicPr>
          <p:cNvPr id="10" name="Content Placeholder 9">
            <a:extLst>
              <a:ext uri="{FF2B5EF4-FFF2-40B4-BE49-F238E27FC236}">
                <a16:creationId xmlns:a16="http://schemas.microsoft.com/office/drawing/2014/main" id="{CD3A34EC-E4E7-412E-AB6D-B6CB50360E67}"/>
              </a:ext>
            </a:extLst>
          </p:cNvPr>
          <p:cNvPicPr>
            <a:picLocks noChangeAspect="1"/>
          </p:cNvPicPr>
          <p:nvPr/>
        </p:nvPicPr>
        <p:blipFill>
          <a:blip r:embed="rId2"/>
          <a:stretch>
            <a:fillRect/>
          </a:stretch>
        </p:blipFill>
        <p:spPr>
          <a:xfrm>
            <a:off x="4901184" y="1350775"/>
            <a:ext cx="6922008" cy="4257033"/>
          </a:xfrm>
          <a:prstGeom prst="rect">
            <a:avLst/>
          </a:prstGeom>
        </p:spPr>
      </p:pic>
    </p:spTree>
    <p:extLst>
      <p:ext uri="{BB962C8B-B14F-4D97-AF65-F5344CB8AC3E}">
        <p14:creationId xmlns:p14="http://schemas.microsoft.com/office/powerpoint/2010/main" val="3928548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300D58-DF01-44CF-9A7F-89A682DAFCE3}"/>
              </a:ext>
            </a:extLst>
          </p:cNvPr>
          <p:cNvSpPr>
            <a:spLocks noGrp="1"/>
          </p:cNvSpPr>
          <p:nvPr>
            <p:ph idx="1"/>
          </p:nvPr>
        </p:nvSpPr>
        <p:spPr/>
        <p:txBody>
          <a:bodyPr>
            <a:noAutofit/>
          </a:bodyPr>
          <a:lstStyle/>
          <a:p>
            <a:r>
              <a:rPr lang="en-US" sz="1600" dirty="0"/>
              <a:t>Support Vector Machine (SVM): The goal of the SVM algorithm is to create the best line or decision boundary that can segregate n-dimensional space into classes so that we can easily put the new data point in the correct category in the future. This best decision boundary is called a hyperplane.</a:t>
            </a:r>
          </a:p>
          <a:p>
            <a:r>
              <a:rPr lang="en-US" sz="1600" dirty="0"/>
              <a:t>Random Forest Classifier: Random forest, which is an ensemble of the Decision Trees, that can be more accurate and efficient in dealing with large scale data and has the ability to overcome overfitting problem of decision trees. Random forest algorithms usually introduce additional randomness while growing trees. Instead of searching for best parameters while node splitting, it searches for best parameters from a random subset of features resulting in greater tree diversity and higher bias to lower variance trade. This process results in an overall better model for classification.</a:t>
            </a:r>
          </a:p>
          <a:p>
            <a:r>
              <a:rPr lang="en-US" sz="1600" dirty="0"/>
              <a:t>Gradient Boost Classifier: In Gradient Boosting, each predictor tries to improve on its predecessor by reducing the errors. But the fascinating idea behind Gradient Boosting is that instead of fitting a predictor on the data at each iteration, it actually fits a new predictor to the residual errors made by the previous predictor.</a:t>
            </a:r>
          </a:p>
        </p:txBody>
      </p:sp>
      <p:sp>
        <p:nvSpPr>
          <p:cNvPr id="5" name="Title 4">
            <a:extLst>
              <a:ext uri="{FF2B5EF4-FFF2-40B4-BE49-F238E27FC236}">
                <a16:creationId xmlns:a16="http://schemas.microsoft.com/office/drawing/2014/main" id="{C8DC27CE-474C-47A8-BFC4-C2C09509FD46}"/>
              </a:ext>
            </a:extLst>
          </p:cNvPr>
          <p:cNvSpPr>
            <a:spLocks noGrp="1"/>
          </p:cNvSpPr>
          <p:nvPr>
            <p:ph type="title"/>
          </p:nvPr>
        </p:nvSpPr>
        <p:spPr/>
        <p:txBody>
          <a:bodyPr>
            <a:normAutofit/>
          </a:bodyPr>
          <a:lstStyle/>
          <a:p>
            <a:r>
              <a:rPr lang="en-US" dirty="0"/>
              <a:t>Research Methods</a:t>
            </a:r>
            <a:endParaRPr lang="en-IN" dirty="0"/>
          </a:p>
        </p:txBody>
      </p:sp>
    </p:spTree>
    <p:extLst>
      <p:ext uri="{BB962C8B-B14F-4D97-AF65-F5344CB8AC3E}">
        <p14:creationId xmlns:p14="http://schemas.microsoft.com/office/powerpoint/2010/main" val="2933199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A29D7-A6E2-49B5-9992-50E183C6D242}"/>
              </a:ext>
            </a:extLst>
          </p:cNvPr>
          <p:cNvSpPr>
            <a:spLocks noGrp="1"/>
          </p:cNvSpPr>
          <p:nvPr>
            <p:ph type="title"/>
          </p:nvPr>
        </p:nvSpPr>
        <p:spPr/>
        <p:txBody>
          <a:bodyPr/>
          <a:lstStyle/>
          <a:p>
            <a:r>
              <a:rPr lang="en-IN" dirty="0"/>
              <a:t>Software Requirement Specification</a:t>
            </a:r>
          </a:p>
        </p:txBody>
      </p:sp>
      <p:sp>
        <p:nvSpPr>
          <p:cNvPr id="3" name="Content Placeholder 2">
            <a:extLst>
              <a:ext uri="{FF2B5EF4-FFF2-40B4-BE49-F238E27FC236}">
                <a16:creationId xmlns:a16="http://schemas.microsoft.com/office/drawing/2014/main" id="{CDA6CC67-D176-44CB-B392-5ABB9C61946D}"/>
              </a:ext>
            </a:extLst>
          </p:cNvPr>
          <p:cNvSpPr>
            <a:spLocks noGrp="1"/>
          </p:cNvSpPr>
          <p:nvPr>
            <p:ph idx="1"/>
          </p:nvPr>
        </p:nvSpPr>
        <p:spPr/>
        <p:txBody>
          <a:bodyPr>
            <a:normAutofit fontScale="70000" lnSpcReduction="20000"/>
          </a:bodyPr>
          <a:lstStyle/>
          <a:p>
            <a:r>
              <a:rPr lang="en-US" dirty="0"/>
              <a:t>Libraries Used:</a:t>
            </a:r>
          </a:p>
          <a:p>
            <a:pPr marL="514350" indent="-514350">
              <a:buFont typeface="+mj-lt"/>
              <a:buAutoNum type="arabicPeriod"/>
            </a:pPr>
            <a:r>
              <a:rPr lang="en-US" dirty="0"/>
              <a:t>NumPy: It for Numerical Python, is a library consisting of multidimensional array objects and a collection of routines for processing those arrays. Using NumPy, mathematical and logical operations on arrays can be performed.</a:t>
            </a:r>
          </a:p>
          <a:p>
            <a:pPr marL="514350" indent="-514350">
              <a:buFont typeface="+mj-lt"/>
              <a:buAutoNum type="arabicPeriod"/>
            </a:pPr>
            <a:r>
              <a:rPr lang="en-US" dirty="0"/>
              <a:t>Pandas: Pandas is an open-source Python package that is most widely used for data science/data analysis and machine learning tasks.</a:t>
            </a:r>
          </a:p>
          <a:p>
            <a:pPr marL="514350" indent="-514350">
              <a:buFont typeface="+mj-lt"/>
              <a:buAutoNum type="arabicPeriod"/>
            </a:pPr>
            <a:r>
              <a:rPr lang="en-US" dirty="0" err="1"/>
              <a:t>Sklearn</a:t>
            </a:r>
            <a:r>
              <a:rPr lang="en-US" dirty="0"/>
              <a:t>: </a:t>
            </a:r>
            <a:r>
              <a:rPr lang="en-US" dirty="0" err="1"/>
              <a:t>Sklearn</a:t>
            </a:r>
            <a:r>
              <a:rPr lang="en-US" dirty="0"/>
              <a:t> library contains a lot of efficient tools for machine learning and statistical modeling including classification, regression, clustering, and dimensionality reduction</a:t>
            </a:r>
          </a:p>
          <a:p>
            <a:pPr marL="514350" indent="-514350">
              <a:buFont typeface="+mj-lt"/>
              <a:buAutoNum type="arabicPeriod"/>
            </a:pPr>
            <a:r>
              <a:rPr lang="en-US" dirty="0"/>
              <a:t>Matplotlib: Matplotlib is a cross-platform, data visualization and graphical plotting library for Python and its numerical extension NumPy. </a:t>
            </a:r>
            <a:endParaRPr lang="en-IN" dirty="0"/>
          </a:p>
        </p:txBody>
      </p:sp>
    </p:spTree>
    <p:extLst>
      <p:ext uri="{BB962C8B-B14F-4D97-AF65-F5344CB8AC3E}">
        <p14:creationId xmlns:p14="http://schemas.microsoft.com/office/powerpoint/2010/main" val="3935249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B8B07-D0EE-4A63-8C95-B299B57A3CE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09AF888-EC3C-4892-8318-F3A90532E34F}"/>
              </a:ext>
            </a:extLst>
          </p:cNvPr>
          <p:cNvSpPr>
            <a:spLocks noGrp="1"/>
          </p:cNvSpPr>
          <p:nvPr>
            <p:ph idx="1"/>
          </p:nvPr>
        </p:nvSpPr>
        <p:spPr>
          <a:xfrm>
            <a:off x="1115568" y="548640"/>
            <a:ext cx="10168128" cy="5623560"/>
          </a:xfrm>
        </p:spPr>
        <p:txBody>
          <a:bodyPr>
            <a:normAutofit fontScale="92500" lnSpcReduction="10000"/>
          </a:bodyPr>
          <a:lstStyle/>
          <a:p>
            <a:r>
              <a:rPr lang="en-US" dirty="0"/>
              <a:t>Languages Used:</a:t>
            </a:r>
          </a:p>
          <a:p>
            <a:pPr marL="514350" indent="-514350">
              <a:buFont typeface="+mj-lt"/>
              <a:buAutoNum type="arabicPeriod"/>
            </a:pPr>
            <a:r>
              <a:rPr lang="en-US" dirty="0"/>
              <a:t>Python: Python is an interpreted high-level general-purpose programming language. Its design philosophy emphasizes code readability with its use of significant indentation. Its language constructs and object-oriented approach aim to help programmers write clear, logical code for small- and large-scale projects.</a:t>
            </a:r>
          </a:p>
          <a:p>
            <a:pPr marL="514350" indent="-514350">
              <a:buFont typeface="+mj-lt"/>
              <a:buAutoNum type="arabicPeriod"/>
            </a:pPr>
            <a:r>
              <a:rPr lang="en-IN" dirty="0"/>
              <a:t>MATLAB: MATLAB is a proprietary multi-paradigm programming language and numeric computing environment developed by MathWorks. MATLAB allows matrix manipulations, plotting of functions and data, implementation of algorithms, creation of user interfaces, and interfacing with programs written in other languages</a:t>
            </a:r>
          </a:p>
        </p:txBody>
      </p:sp>
    </p:spTree>
    <p:extLst>
      <p:ext uri="{BB962C8B-B14F-4D97-AF65-F5344CB8AC3E}">
        <p14:creationId xmlns:p14="http://schemas.microsoft.com/office/powerpoint/2010/main" val="1930715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392E2-BB09-4319-B656-FD670BF5D6E3}"/>
              </a:ext>
            </a:extLst>
          </p:cNvPr>
          <p:cNvSpPr>
            <a:spLocks noGrp="1"/>
          </p:cNvSpPr>
          <p:nvPr>
            <p:ph type="title"/>
          </p:nvPr>
        </p:nvSpPr>
        <p:spPr/>
        <p:txBody>
          <a:bodyPr/>
          <a:lstStyle/>
          <a:p>
            <a:r>
              <a:rPr lang="en-US" dirty="0"/>
              <a:t>Limitations of BCI</a:t>
            </a:r>
            <a:endParaRPr lang="en-IN" dirty="0"/>
          </a:p>
        </p:txBody>
      </p:sp>
      <p:sp>
        <p:nvSpPr>
          <p:cNvPr id="3" name="Content Placeholder 2">
            <a:extLst>
              <a:ext uri="{FF2B5EF4-FFF2-40B4-BE49-F238E27FC236}">
                <a16:creationId xmlns:a16="http://schemas.microsoft.com/office/drawing/2014/main" id="{55191516-904B-450B-A1D9-3562F05F481D}"/>
              </a:ext>
            </a:extLst>
          </p:cNvPr>
          <p:cNvSpPr>
            <a:spLocks noGrp="1"/>
          </p:cNvSpPr>
          <p:nvPr>
            <p:ph idx="1"/>
          </p:nvPr>
        </p:nvSpPr>
        <p:spPr/>
        <p:txBody>
          <a:bodyPr/>
          <a:lstStyle/>
          <a:p>
            <a:r>
              <a:rPr lang="en-IN" dirty="0"/>
              <a:t>Signal acquisition hardware</a:t>
            </a:r>
          </a:p>
          <a:p>
            <a:r>
              <a:rPr lang="en-US" dirty="0"/>
              <a:t>Difficult to decode the signal</a:t>
            </a:r>
          </a:p>
          <a:p>
            <a:r>
              <a:rPr lang="en-US" dirty="0"/>
              <a:t>Pose risks for the patient health</a:t>
            </a:r>
          </a:p>
          <a:p>
            <a:r>
              <a:rPr lang="en-US" dirty="0"/>
              <a:t>The theory of being able to read minds</a:t>
            </a:r>
          </a:p>
          <a:p>
            <a:r>
              <a:rPr lang="en-IN" dirty="0"/>
              <a:t>Legal Implications</a:t>
            </a:r>
          </a:p>
        </p:txBody>
      </p:sp>
    </p:spTree>
    <p:extLst>
      <p:ext uri="{BB962C8B-B14F-4D97-AF65-F5344CB8AC3E}">
        <p14:creationId xmlns:p14="http://schemas.microsoft.com/office/powerpoint/2010/main" val="2220551131"/>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206</TotalTime>
  <Words>1053</Words>
  <Application>Microsoft Office PowerPoint</Application>
  <PresentationFormat>Widescreen</PresentationFormat>
  <Paragraphs>49</Paragraphs>
  <Slides>12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Avenir Next LT Pro</vt:lpstr>
      <vt:lpstr>Calibri</vt:lpstr>
      <vt:lpstr>AccentBoxVTI</vt:lpstr>
      <vt:lpstr>Brain Computer Interface(BCI)</vt:lpstr>
      <vt:lpstr>Introduction to BCI</vt:lpstr>
      <vt:lpstr>Steps to make a BCI</vt:lpstr>
      <vt:lpstr>Objective of this project</vt:lpstr>
      <vt:lpstr>Data Acquisition and Analysis</vt:lpstr>
      <vt:lpstr>Research Methods</vt:lpstr>
      <vt:lpstr>Software Requirement Specification</vt:lpstr>
      <vt:lpstr>PowerPoint Presentation</vt:lpstr>
      <vt:lpstr>Limitations of BCI</vt:lpstr>
      <vt:lpstr>Future of BCI</vt:lpstr>
      <vt:lpstr>Further Enhancement of the Project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Computer Interface(BCI)</dc:title>
  <dc:creator>Karan Agarwal</dc:creator>
  <cp:lastModifiedBy>Karan Agarwal</cp:lastModifiedBy>
  <cp:revision>3</cp:revision>
  <dcterms:created xsi:type="dcterms:W3CDTF">2022-02-24T15:19:27Z</dcterms:created>
  <dcterms:modified xsi:type="dcterms:W3CDTF">2022-02-25T17:26:43Z</dcterms:modified>
</cp:coreProperties>
</file>